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68" r:id="rId3"/>
    <p:sldId id="269" r:id="rId4"/>
    <p:sldId id="274" r:id="rId5"/>
    <p:sldId id="275" r:id="rId6"/>
    <p:sldId id="279" r:id="rId7"/>
    <p:sldId id="270" r:id="rId8"/>
    <p:sldId id="271" r:id="rId9"/>
    <p:sldId id="276" r:id="rId10"/>
    <p:sldId id="281" r:id="rId11"/>
    <p:sldId id="272" r:id="rId12"/>
    <p:sldId id="280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30"/>
    <a:srgbClr val="92D050"/>
    <a:srgbClr val="5D7272"/>
    <a:srgbClr val="FF5969"/>
    <a:srgbClr val="91CE50"/>
    <a:srgbClr val="5D7373"/>
    <a:srgbClr val="5E7373"/>
    <a:srgbClr val="F8C232"/>
    <a:srgbClr val="52CBBE"/>
    <a:srgbClr val="F0B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6" autoAdjust="0"/>
    <p:restoredTop sz="84075" autoAdjust="0"/>
  </p:normalViewPr>
  <p:slideViewPr>
    <p:cSldViewPr snapToGrid="0">
      <p:cViewPr>
        <p:scale>
          <a:sx n="66" d="100"/>
          <a:sy n="66" d="100"/>
        </p:scale>
        <p:origin x="710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Cuál es el mejor programa?</a:t>
            </a:r>
          </a:p>
          <a:p>
            <a:pPr marL="171450" indent="-171450">
              <a:buFontTx/>
              <a:buChar char="-"/>
            </a:pPr>
            <a:r>
              <a:rPr lang="es-MX" dirty="0"/>
              <a:t>No es la mas novedosa, o la mas inteligente.</a:t>
            </a:r>
          </a:p>
          <a:p>
            <a:pPr marL="171450" indent="-171450">
              <a:buFontTx/>
              <a:buChar char="-"/>
            </a:pPr>
            <a:r>
              <a:rPr lang="es-MX" dirty="0"/>
              <a:t>El mejor algoritmo es el que funciona mejor para todos, a largo plazo.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3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5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4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Computer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Science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II</a:t>
            </a:r>
            <a:endParaRPr lang="en-US" sz="80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66832" y="3016075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Jan – May 2024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1C4F472-4A2C-4F9B-99FA-4F1AC918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61" y="846256"/>
            <a:ext cx="3009674" cy="171762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6D1BFD6-71C1-BC03-A512-75BA02C39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27" y="4393990"/>
            <a:ext cx="5986284" cy="14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6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2695" y="28053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3832B-EA6B-492E-B0C0-1581230F8780}"/>
              </a:ext>
            </a:extLst>
          </p:cNvPr>
          <p:cNvGrpSpPr/>
          <p:nvPr/>
        </p:nvGrpSpPr>
        <p:grpSpPr>
          <a:xfrm>
            <a:off x="1486038" y="283655"/>
            <a:ext cx="3105724" cy="662056"/>
            <a:chOff x="1589584" y="1691895"/>
            <a:chExt cx="310572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96132" y="1838256"/>
              <a:ext cx="2399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Feb 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B8D17-8463-4B6D-BE07-7034E5F08F84}"/>
                </a:ext>
              </a:extLst>
            </p:cNvPr>
            <p:cNvGrpSpPr/>
            <p:nvPr/>
          </p:nvGrpSpPr>
          <p:grpSpPr>
            <a:xfrm>
              <a:off x="1589584" y="1691895"/>
              <a:ext cx="662056" cy="662056"/>
              <a:chOff x="1384166" y="1585561"/>
              <a:chExt cx="662056" cy="66205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F3CBE7-0B7F-4BBC-932B-F8A1336F5066}"/>
                  </a:ext>
                </a:extLst>
              </p:cNvPr>
              <p:cNvSpPr/>
              <p:nvPr/>
            </p:nvSpPr>
            <p:spPr>
              <a:xfrm>
                <a:off x="1384166" y="1585561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Fireworks">
                <a:extLst>
                  <a:ext uri="{FF2B5EF4-FFF2-40B4-BE49-F238E27FC236}">
                    <a16:creationId xmlns:a16="http://schemas.microsoft.com/office/drawing/2014/main" id="{198BDD37-93D5-41FE-BB7A-73D08B499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64250" y="1641405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9345EE-E647-4FD9-AD37-657CB269F7B1}"/>
              </a:ext>
            </a:extLst>
          </p:cNvPr>
          <p:cNvGrpSpPr/>
          <p:nvPr/>
        </p:nvGrpSpPr>
        <p:grpSpPr>
          <a:xfrm>
            <a:off x="1486038" y="1297511"/>
            <a:ext cx="3170095" cy="662056"/>
            <a:chOff x="1612431" y="2607417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March 18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F5787C-C529-40EB-B3A0-768A24E3DA56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CD8841C-D453-44E7-9CE2-70317BC917D2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6" name="Graphic 65" descr="Fireworks">
                <a:extLst>
                  <a:ext uri="{FF2B5EF4-FFF2-40B4-BE49-F238E27FC236}">
                    <a16:creationId xmlns:a16="http://schemas.microsoft.com/office/drawing/2014/main" id="{A3A47933-74C0-44D3-BCE8-F7FC8A2A2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86038" y="5472327"/>
            <a:ext cx="3577368" cy="781450"/>
            <a:chOff x="764723" y="4713792"/>
            <a:chExt cx="3393281" cy="7814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May 2nd (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Thursday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)</a:t>
              </a:r>
            </a:p>
            <a:p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day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of</a:t>
              </a:r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classes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0834887-126E-4E3B-BD87-937EBA5F2693}"/>
              </a:ext>
            </a:extLst>
          </p:cNvPr>
          <p:cNvGrpSpPr/>
          <p:nvPr/>
        </p:nvGrpSpPr>
        <p:grpSpPr>
          <a:xfrm>
            <a:off x="1486038" y="2311367"/>
            <a:ext cx="3170095" cy="786765"/>
            <a:chOff x="1612431" y="2607417"/>
            <a:chExt cx="3170095" cy="78676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9E18ABB-3445-42E1-8F55-C890D26118F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March 25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 March 29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sym typeface="Wingdings" panose="05000000000000000000" pitchFamily="2" charset="2"/>
                </a:rPr>
                <a:t> 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3B0EEC6-165E-41DC-9333-FDD54C81EB9C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52CBA2-77C6-4149-9B57-057D1556A0EF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raphic 107" descr="Fireworks">
                <a:extLst>
                  <a:ext uri="{FF2B5EF4-FFF2-40B4-BE49-F238E27FC236}">
                    <a16:creationId xmlns:a16="http://schemas.microsoft.com/office/drawing/2014/main" id="{11DF40A4-0728-48FF-8D4C-61ABB1C7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B4E07A-5B3B-4C9C-8E12-4D1FF2B5DB8E}"/>
              </a:ext>
            </a:extLst>
          </p:cNvPr>
          <p:cNvGrpSpPr/>
          <p:nvPr/>
        </p:nvGrpSpPr>
        <p:grpSpPr>
          <a:xfrm>
            <a:off x="1482094" y="3325223"/>
            <a:ext cx="3577368" cy="662056"/>
            <a:chOff x="764723" y="4765811"/>
            <a:chExt cx="3393281" cy="66205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ED2D02E-7A09-435F-B030-62116C0036BD}"/>
                </a:ext>
              </a:extLst>
            </p:cNvPr>
            <p:cNvSpPr/>
            <p:nvPr/>
          </p:nvSpPr>
          <p:spPr>
            <a:xfrm>
              <a:off x="764723" y="4765811"/>
              <a:ext cx="662056" cy="662056"/>
            </a:xfrm>
            <a:prstGeom prst="ellipse">
              <a:avLst/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15B5CC6-AA26-454B-B35B-4291733D8830}"/>
                </a:ext>
              </a:extLst>
            </p:cNvPr>
            <p:cNvSpPr txBox="1"/>
            <p:nvPr/>
          </p:nvSpPr>
          <p:spPr>
            <a:xfrm>
              <a:off x="1435200" y="4773674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??? Feb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First partial exam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EAD29BA-3E35-4698-9E2B-47581E5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897641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FA6E82-174F-4AAF-9A77-C55EC6903856}"/>
              </a:ext>
            </a:extLst>
          </p:cNvPr>
          <p:cNvGrpSpPr/>
          <p:nvPr/>
        </p:nvGrpSpPr>
        <p:grpSpPr>
          <a:xfrm>
            <a:off x="1483575" y="4339079"/>
            <a:ext cx="3577368" cy="781450"/>
            <a:chOff x="764723" y="4713792"/>
            <a:chExt cx="3393281" cy="78145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115E420-DECD-4343-B9D8-F658FE17FB57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959479-231B-455E-A89E-56FC01D92621}"/>
                </a:ext>
              </a:extLst>
            </p:cNvPr>
            <p:cNvSpPr txBox="1"/>
            <p:nvPr/>
          </p:nvSpPr>
          <p:spPr>
            <a:xfrm>
              <a:off x="1435200" y="4713792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??? April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Second Partial Exam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C3B5F46-4A4A-4354-B307-18FE9177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65016"/>
              <a:ext cx="398396" cy="3983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F5CFF-1FD4-4EED-6E76-3349AEA43938}"/>
              </a:ext>
            </a:extLst>
          </p:cNvPr>
          <p:cNvGrpSpPr/>
          <p:nvPr/>
        </p:nvGrpSpPr>
        <p:grpSpPr>
          <a:xfrm>
            <a:off x="5414036" y="283654"/>
            <a:ext cx="3170095" cy="662056"/>
            <a:chOff x="1612431" y="2607417"/>
            <a:chExt cx="3170095" cy="6620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03D80-3719-2EFA-D640-79EB9F5DCC5A}"/>
                </a:ext>
              </a:extLst>
            </p:cNvPr>
            <p:cNvSpPr txBox="1"/>
            <p:nvPr/>
          </p:nvSpPr>
          <p:spPr>
            <a:xfrm>
              <a:off x="2383351" y="2747851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May 1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C6354C-73D2-9A63-3BAA-75C2AEE79BFB}"/>
                </a:ext>
              </a:extLst>
            </p:cNvPr>
            <p:cNvGrpSpPr/>
            <p:nvPr/>
          </p:nvGrpSpPr>
          <p:grpSpPr>
            <a:xfrm>
              <a:off x="1612431" y="2607417"/>
              <a:ext cx="662056" cy="662056"/>
              <a:chOff x="1390386" y="3130163"/>
              <a:chExt cx="662056" cy="6620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3CC508-C25F-FB78-137C-E6966B09EEC0}"/>
                  </a:ext>
                </a:extLst>
              </p:cNvPr>
              <p:cNvSpPr/>
              <p:nvPr/>
            </p:nvSpPr>
            <p:spPr>
              <a:xfrm>
                <a:off x="1390386" y="3130163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Graphic 10" descr="Fireworks">
                <a:extLst>
                  <a:ext uri="{FF2B5EF4-FFF2-40B4-BE49-F238E27FC236}">
                    <a16:creationId xmlns:a16="http://schemas.microsoft.com/office/drawing/2014/main" id="{704EF910-F42E-27F0-B78A-57B52037E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36889" y="3186007"/>
                <a:ext cx="550369" cy="5503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591E75-956B-4F86-967B-911EC325C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1802"/>
              </p:ext>
            </p:extLst>
          </p:nvPr>
        </p:nvGraphicFramePr>
        <p:xfrm>
          <a:off x="1104677" y="221694"/>
          <a:ext cx="7688836" cy="6338772"/>
        </p:xfrm>
        <a:graphic>
          <a:graphicData uri="http://schemas.openxmlformats.org/drawingml/2006/table">
            <a:tbl>
              <a:tblPr firstCol="1"/>
              <a:tblGrid>
                <a:gridCol w="2234321">
                  <a:extLst>
                    <a:ext uri="{9D8B030D-6E8A-4147-A177-3AD203B41FA5}">
                      <a16:colId xmlns:a16="http://schemas.microsoft.com/office/drawing/2014/main" val="600476672"/>
                    </a:ext>
                  </a:extLst>
                </a:gridCol>
                <a:gridCol w="5454515">
                  <a:extLst>
                    <a:ext uri="{9D8B030D-6E8A-4147-A177-3AD203B41FA5}">
                      <a16:colId xmlns:a16="http://schemas.microsoft.com/office/drawing/2014/main" val="2232049151"/>
                    </a:ext>
                  </a:extLst>
                </a:gridCol>
              </a:tblGrid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Indagadores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Desarrollan su curiosidad natural. Adquieren las habilidades necesarias para indagar y realizar investigaciones, y demuestran autonomía en su aprendizaje. Disfrutan aprendiendo y mantendrán estas ansias de aprender durante el resto de su vida.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44109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Informados</a:t>
                      </a:r>
                      <a:r>
                        <a:rPr lang="en-US" sz="1800" b="1" dirty="0">
                          <a:effectLst/>
                        </a:rPr>
                        <a:t> e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instruidos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Exploran conceptos, ideas y cuestiones de importancia local y mundial y, al hacerlo, adquieren conocimientos y profundizan su comprensión de una amplia y equilibrada gama de disciplinas.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882814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Pensadores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Aplican, por propia iniciativa, sus habilidades intelectuales de manera crítica y creativa para reconocer y abordar problemas complejos, y para tomar decisiones razonadas y éticas.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198770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Buenos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comunicadores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Comprenden y expresan ideas e información con confianza y creatividad en diversas lenguas, lenguajes y formas de comunicación. Están bien dispuestos a colaborar con otros y lo hacen de forma eficaz.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20352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Íntegros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Actúan con integridad y honradez, poseen un profundo sentido de la equidad, la justicia y el respeto por la dignidad de las personas, los grupos y las comunidades. Asumen la responsabilidad de sus propios actos y las consecuencias derivadas de ellos.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83593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</a:rPr>
                        <a:t>De </a:t>
                      </a:r>
                      <a:r>
                        <a:rPr lang="en-US" sz="1800" b="1" dirty="0" err="1">
                          <a:effectLst/>
                        </a:rPr>
                        <a:t>mentalidad</a:t>
                      </a:r>
                      <a:endParaRPr lang="en-US" sz="2800" dirty="0">
                        <a:effectLst/>
                      </a:endParaRPr>
                    </a:p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abierta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y aprecian su propia cultura e historia personal, y están abiertos a las perspectivas, valores y tradiciones de otras personas y comunidades. Están habituados a buscar y considerar distintos puntos de vista y dispuestos a aprender de la experiencia.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01315"/>
                  </a:ext>
                </a:extLst>
              </a:tr>
              <a:tr h="74922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Solidarios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Muestran empatía, sensibilidad y respeto por las necesidades y sentimientos de los demás. Se comprometen personalmente a ayudar a los demás y actúan con el propósito de influir positivamente en la vida de las personas y el medio ambiente.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21887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Audaces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Abordan situaciones desconocidas e inciertas con sensatez y determinación y su espíritu independiente les permite explorar nuevos roles, ideas y estrategias. Defienden aquello en lo que creen con elocuencia y valor.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43529"/>
                  </a:ext>
                </a:extLst>
              </a:tr>
              <a:tr h="4029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Equilibrados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Entienden la importancia del equilibrio físico, mental y emocional para lograr el bienestar personal propio y el de los demás.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44762"/>
                  </a:ext>
                </a:extLst>
              </a:tr>
              <a:tr h="5760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Reflexivos</a:t>
                      </a:r>
                      <a:endParaRPr lang="en-US" sz="2800" dirty="0">
                        <a:effectLst/>
                      </a:endParaRP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100" dirty="0">
                          <a:effectLst/>
                        </a:rPr>
                        <a:t>Evalúan detenidamente su propio aprendizaje y experiencias. Son capaces de reconocer y comprender sus cualidades y limitaciones para, de este modo, contribuir a su aprendizaje y desarrollo personal.</a:t>
                      </a:r>
                    </a:p>
                  </a:txBody>
                  <a:tcPr marL="56682" marR="56682" marT="28342" marB="283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9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6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5B2DBC-12BD-4644-B9CD-0205CCBA7E86}"/>
              </a:ext>
            </a:extLst>
          </p:cNvPr>
          <p:cNvGrpSpPr/>
          <p:nvPr/>
        </p:nvGrpSpPr>
        <p:grpSpPr>
          <a:xfrm>
            <a:off x="1205645" y="748978"/>
            <a:ext cx="2313711" cy="1648352"/>
            <a:chOff x="4015909" y="870635"/>
            <a:chExt cx="2313711" cy="1648352"/>
          </a:xfrm>
        </p:grpSpPr>
        <p:pic>
          <p:nvPicPr>
            <p:cNvPr id="69" name="Picture 68" descr="A close up of a logo&#10;&#10;Description automatically generated">
              <a:extLst>
                <a:ext uri="{FF2B5EF4-FFF2-40B4-BE49-F238E27FC236}">
                  <a16:creationId xmlns:a16="http://schemas.microsoft.com/office/drawing/2014/main" id="{D1DFD774-7CE0-4AD6-A7A1-4F79B2CB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63D6E50-D42C-45C1-8C6A-1271FBF21B64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5F87AC-6D40-4E1C-A65F-F96B829B6FDD}"/>
              </a:ext>
            </a:extLst>
          </p:cNvPr>
          <p:cNvGrpSpPr/>
          <p:nvPr/>
        </p:nvGrpSpPr>
        <p:grpSpPr>
          <a:xfrm>
            <a:off x="4638802" y="677262"/>
            <a:ext cx="1850186" cy="1839469"/>
            <a:chOff x="5810466" y="665478"/>
            <a:chExt cx="1850186" cy="1839469"/>
          </a:xfrm>
        </p:grpSpPr>
        <p:pic>
          <p:nvPicPr>
            <p:cNvPr id="85" name="Picture 84" descr="A close up of a sign&#10;&#10;Description automatically generated">
              <a:extLst>
                <a:ext uri="{FF2B5EF4-FFF2-40B4-BE49-F238E27FC236}">
                  <a16:creationId xmlns:a16="http://schemas.microsoft.com/office/drawing/2014/main" id="{213C8981-B3A5-4561-ACE6-E1FC2C85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28B1AB-E5FA-4680-83BD-F51A76D7A033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BE745B-1EDF-4386-A8F0-707A8F1A42C1}"/>
              </a:ext>
            </a:extLst>
          </p:cNvPr>
          <p:cNvGrpSpPr/>
          <p:nvPr/>
        </p:nvGrpSpPr>
        <p:grpSpPr>
          <a:xfrm>
            <a:off x="2841310" y="3256840"/>
            <a:ext cx="2336800" cy="2419935"/>
            <a:chOff x="313715" y="1912773"/>
            <a:chExt cx="2336800" cy="241993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4AB4A6-2D34-477A-9BE9-C661EB8E0659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A0C00F0-EE71-4E8A-B902-B4B794A13E78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DFD76242-1FCE-453D-B690-666CD884B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3A852E-E75D-4427-BBA1-0E0528159717}"/>
              </a:ext>
            </a:extLst>
          </p:cNvPr>
          <p:cNvGrpSpPr/>
          <p:nvPr/>
        </p:nvGrpSpPr>
        <p:grpSpPr>
          <a:xfrm>
            <a:off x="5408416" y="3236905"/>
            <a:ext cx="2964180" cy="2460770"/>
            <a:chOff x="2941320" y="1875469"/>
            <a:chExt cx="2964180" cy="246077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F97185-CDA2-4814-88C2-72D50723B263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D0C0E1D-F509-486E-9830-8AD54431D713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E16F5F09-96A2-4F8E-8ED4-BA623E0D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7A332CC-0536-44F1-A011-B2D9795F9894}"/>
              </a:ext>
            </a:extLst>
          </p:cNvPr>
          <p:cNvGrpSpPr/>
          <p:nvPr/>
        </p:nvGrpSpPr>
        <p:grpSpPr>
          <a:xfrm>
            <a:off x="274204" y="3235941"/>
            <a:ext cx="2336800" cy="2743398"/>
            <a:chOff x="5820657" y="1870166"/>
            <a:chExt cx="2336800" cy="27433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C632CE-16D3-4528-A6BE-E014D808CBD6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F3946F-166B-43BE-8EC8-90826169C383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assroom">
              <a:extLst>
                <a:ext uri="{FF2B5EF4-FFF2-40B4-BE49-F238E27FC236}">
                  <a16:creationId xmlns:a16="http://schemas.microsoft.com/office/drawing/2014/main" id="{0DC11480-4FBD-47E3-8F80-50056954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5"/>
            <a:ext cx="2644774" cy="985986"/>
            <a:chOff x="4868802" y="4379315"/>
            <a:chExt cx="2644774" cy="64340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30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</p:grpSp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515C5A-3336-414E-8296-D58C89671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06" r="581" b="35093"/>
          <a:stretch/>
        </p:blipFill>
        <p:spPr>
          <a:xfrm>
            <a:off x="3449047" y="336471"/>
            <a:ext cx="1976352" cy="2248014"/>
          </a:xfrm>
          <a:prstGeom prst="ellipse">
            <a:avLst/>
          </a:prstGeom>
        </p:spPr>
      </p:pic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838" y="4425043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Swimming with solid fill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853" y="0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2164256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3097706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641434"/>
            <a:ext cx="2221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Logical thinking</a:t>
            </a: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How can we solve day-to-day problems using computers?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858622"/>
            <a:ext cx="1321781" cy="13217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702D826-0B7D-46BC-8C45-4FFB915DE6F2}"/>
              </a:ext>
            </a:extLst>
          </p:cNvPr>
          <p:cNvGrpSpPr/>
          <p:nvPr/>
        </p:nvGrpSpPr>
        <p:grpSpPr>
          <a:xfrm>
            <a:off x="7114657" y="2164256"/>
            <a:ext cx="2898657" cy="1866900"/>
            <a:chOff x="1494518" y="2209800"/>
            <a:chExt cx="1591582" cy="1866900"/>
          </a:xfrm>
        </p:grpSpPr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4491E01-ACAE-42D8-B4C1-13584599E17C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651D7-BE90-4C68-A6C8-1CF2AD3FB69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01E975-A3C4-4D0C-96BE-A1B85770ADE3}"/>
              </a:ext>
            </a:extLst>
          </p:cNvPr>
          <p:cNvSpPr/>
          <p:nvPr/>
        </p:nvSpPr>
        <p:spPr>
          <a:xfrm flipV="1">
            <a:off x="7105467" y="3097706"/>
            <a:ext cx="2918139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B9DFC1-666C-4D85-A377-CCE9BAF35651}"/>
              </a:ext>
            </a:extLst>
          </p:cNvPr>
          <p:cNvSpPr txBox="1"/>
          <p:nvPr/>
        </p:nvSpPr>
        <p:spPr>
          <a:xfrm>
            <a:off x="7188213" y="3641434"/>
            <a:ext cx="2798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Logical thinking</a:t>
            </a: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Learn to model objects and abstractions using object-oriented programming.</a:t>
            </a:r>
          </a:p>
        </p:txBody>
      </p:sp>
      <p:pic>
        <p:nvPicPr>
          <p:cNvPr id="59" name="Graphic 58" descr="Head with gears">
            <a:extLst>
              <a:ext uri="{FF2B5EF4-FFF2-40B4-BE49-F238E27FC236}">
                <a16:creationId xmlns:a16="http://schemas.microsoft.com/office/drawing/2014/main" id="{8A75686C-14FC-49E9-BD37-7B6FD07B3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546" y="858622"/>
            <a:ext cx="1321781" cy="132178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5E3A934-6BC5-47F8-AD3D-8C8B950B10E9}"/>
              </a:ext>
            </a:extLst>
          </p:cNvPr>
          <p:cNvSpPr/>
          <p:nvPr/>
        </p:nvSpPr>
        <p:spPr>
          <a:xfrm>
            <a:off x="5186651" y="3533970"/>
            <a:ext cx="1685371" cy="112408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98C8E-0322-466B-8060-CBF6D78ABAA3}"/>
              </a:ext>
            </a:extLst>
          </p:cNvPr>
          <p:cNvSpPr/>
          <p:nvPr/>
        </p:nvSpPr>
        <p:spPr>
          <a:xfrm>
            <a:off x="7188213" y="1618202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A80481-ACB2-44E5-B444-CAF2B0229C78}"/>
              </a:ext>
            </a:extLst>
          </p:cNvPr>
          <p:cNvSpPr/>
          <p:nvPr/>
        </p:nvSpPr>
        <p:spPr>
          <a:xfrm rot="1839527">
            <a:off x="7357892" y="955873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0458D2-628F-44BA-83E1-86ED12C3CAD6}"/>
              </a:ext>
            </a:extLst>
          </p:cNvPr>
          <p:cNvSpPr/>
          <p:nvPr/>
        </p:nvSpPr>
        <p:spPr>
          <a:xfrm>
            <a:off x="9263078" y="1618201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C4FEBD-1599-423C-AE9E-9E90C7848A01}"/>
              </a:ext>
            </a:extLst>
          </p:cNvPr>
          <p:cNvSpPr/>
          <p:nvPr/>
        </p:nvSpPr>
        <p:spPr>
          <a:xfrm rot="19628406">
            <a:off x="9128032" y="955874"/>
            <a:ext cx="539582" cy="14368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3D8C1C-3987-4561-B680-5E2D75E81432}"/>
              </a:ext>
            </a:extLst>
          </p:cNvPr>
          <p:cNvSpPr/>
          <p:nvPr/>
        </p:nvSpPr>
        <p:spPr>
          <a:xfrm rot="16200000">
            <a:off x="8282317" y="501469"/>
            <a:ext cx="413464" cy="192621"/>
          </a:xfrm>
          <a:prstGeom prst="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5" grpId="0"/>
      <p:bldP spid="57" grpId="0" animBg="1"/>
      <p:bldP spid="58" grpId="0"/>
      <p:bldP spid="2" grpId="0" animBg="1"/>
      <p:bldP spid="3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371073" y="2261541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2371072" y="3194991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468016" y="3631255"/>
            <a:ext cx="2082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Understand the digital world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How do the systems and devices with which we interact everyday work?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2816265" y="877385"/>
            <a:ext cx="1391111" cy="139111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07504A5-EDE6-4497-A514-3FBD88E026BC}"/>
              </a:ext>
            </a:extLst>
          </p:cNvPr>
          <p:cNvGrpSpPr/>
          <p:nvPr/>
        </p:nvGrpSpPr>
        <p:grpSpPr>
          <a:xfrm>
            <a:off x="7162377" y="2257827"/>
            <a:ext cx="2800078" cy="1866900"/>
            <a:chOff x="3991395" y="2209800"/>
            <a:chExt cx="1591582" cy="1866900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43ED11B3-1718-491F-BF8D-6CB31DE70D8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A014BE-5E32-4638-A5A5-CC5BBBDB74A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73B81A0-57F1-4D43-8F23-A53638655AFE}"/>
              </a:ext>
            </a:extLst>
          </p:cNvPr>
          <p:cNvSpPr/>
          <p:nvPr/>
        </p:nvSpPr>
        <p:spPr>
          <a:xfrm flipV="1">
            <a:off x="7162376" y="3191277"/>
            <a:ext cx="280007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52CADC-6B5A-45D6-BBA2-D6D0A504A004}"/>
              </a:ext>
            </a:extLst>
          </p:cNvPr>
          <p:cNvSpPr txBox="1"/>
          <p:nvPr/>
        </p:nvSpPr>
        <p:spPr>
          <a:xfrm>
            <a:off x="7259320" y="3627541"/>
            <a:ext cx="2541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Understand the digital world</a:t>
            </a: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Learn, evaluate and program computational algorithms that are used by the systems with which we interact.</a:t>
            </a:r>
            <a:endParaRPr lang="en-US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03E3D59-B2D9-4D61-9D39-AB73F632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460" r="-2460"/>
          <a:stretch/>
        </p:blipFill>
        <p:spPr>
          <a:xfrm>
            <a:off x="7775625" y="877384"/>
            <a:ext cx="1391111" cy="1391111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92C28AE4-ABA9-4A83-8E66-39AED86DFACD}"/>
              </a:ext>
            </a:extLst>
          </p:cNvPr>
          <p:cNvSpPr/>
          <p:nvPr/>
        </p:nvSpPr>
        <p:spPr>
          <a:xfrm>
            <a:off x="5178208" y="3558324"/>
            <a:ext cx="1556526" cy="1124083"/>
          </a:xfrm>
          <a:prstGeom prst="rightArrow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78AD0-A1D1-4CE9-B619-1A59A72777E6}"/>
              </a:ext>
            </a:extLst>
          </p:cNvPr>
          <p:cNvSpPr/>
          <p:nvPr/>
        </p:nvSpPr>
        <p:spPr>
          <a:xfrm>
            <a:off x="7188213" y="1707415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D08C93-D9A2-462B-9414-38BCCCD61CC5}"/>
              </a:ext>
            </a:extLst>
          </p:cNvPr>
          <p:cNvSpPr/>
          <p:nvPr/>
        </p:nvSpPr>
        <p:spPr>
          <a:xfrm rot="1839527">
            <a:off x="7357892" y="1045086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3864E0-9A62-4BB4-AE3C-A9857B3E61E3}"/>
              </a:ext>
            </a:extLst>
          </p:cNvPr>
          <p:cNvSpPr/>
          <p:nvPr/>
        </p:nvSpPr>
        <p:spPr>
          <a:xfrm>
            <a:off x="9263078" y="1707414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CBF64E-0C3F-422F-8458-875E8C1F9C4E}"/>
              </a:ext>
            </a:extLst>
          </p:cNvPr>
          <p:cNvSpPr/>
          <p:nvPr/>
        </p:nvSpPr>
        <p:spPr>
          <a:xfrm rot="19628406">
            <a:off x="9128032" y="1045087"/>
            <a:ext cx="539582" cy="143681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1E6A23-2B4E-455B-BD7D-7399B159F0B4}"/>
              </a:ext>
            </a:extLst>
          </p:cNvPr>
          <p:cNvSpPr/>
          <p:nvPr/>
        </p:nvSpPr>
        <p:spPr>
          <a:xfrm rot="16200000">
            <a:off x="8231928" y="517575"/>
            <a:ext cx="458434" cy="183679"/>
          </a:xfrm>
          <a:prstGeom prst="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8" grpId="0"/>
      <p:bldP spid="54" grpId="0" animBg="1"/>
      <p:bldP spid="55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068630" y="2211251"/>
            <a:ext cx="2754065" cy="1854423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II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7078255" y="3152485"/>
            <a:ext cx="2752363" cy="3067474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7131642" y="3719499"/>
            <a:ext cx="2663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Learn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code</a:t>
            </a:r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can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make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sure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my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programs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are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easy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understand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and future-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proof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do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justify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my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coding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decisions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9011" y="750057"/>
            <a:ext cx="1371600" cy="1371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F9C7387-790D-4F4E-ABCB-0CFEE0292ED2}"/>
              </a:ext>
            </a:extLst>
          </p:cNvPr>
          <p:cNvGrpSpPr/>
          <p:nvPr/>
        </p:nvGrpSpPr>
        <p:grpSpPr>
          <a:xfrm>
            <a:off x="2361689" y="2254524"/>
            <a:ext cx="2286000" cy="1866900"/>
            <a:chOff x="6488272" y="2209800"/>
            <a:chExt cx="1591582" cy="1866900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954A008D-9DBE-4818-A6E7-4351C0A3D473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83E743-1C66-4DF1-BBF4-E7F749C2ACB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DCC2FA-F1C4-4AA3-A58E-480D0954DA7B}"/>
              </a:ext>
            </a:extLst>
          </p:cNvPr>
          <p:cNvSpPr/>
          <p:nvPr/>
        </p:nvSpPr>
        <p:spPr>
          <a:xfrm flipV="1">
            <a:off x="2361688" y="318797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6AC0CA-FF78-444F-8BBA-2706A4785FA9}"/>
              </a:ext>
            </a:extLst>
          </p:cNvPr>
          <p:cNvSpPr txBox="1"/>
          <p:nvPr/>
        </p:nvSpPr>
        <p:spPr>
          <a:xfrm>
            <a:off x="2394450" y="3775248"/>
            <a:ext cx="2226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Learn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code</a:t>
            </a:r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can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build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own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programs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5EE1B45A-BBEE-4974-A8F8-F0B5666C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8037" y="805812"/>
            <a:ext cx="1371600" cy="137160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4BEFF431-9B0C-40B7-9464-40282D67215B}"/>
              </a:ext>
            </a:extLst>
          </p:cNvPr>
          <p:cNvSpPr/>
          <p:nvPr/>
        </p:nvSpPr>
        <p:spPr>
          <a:xfrm>
            <a:off x="5169656" y="3751489"/>
            <a:ext cx="1556526" cy="1124083"/>
          </a:xfrm>
          <a:prstGeom prst="rightArrow">
            <a:avLst/>
          </a:prstGeom>
          <a:solidFill>
            <a:srgbClr val="F0B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8F7FB-BA6D-47DE-801D-E4B3560B90C1}"/>
              </a:ext>
            </a:extLst>
          </p:cNvPr>
          <p:cNvSpPr/>
          <p:nvPr/>
        </p:nvSpPr>
        <p:spPr>
          <a:xfrm>
            <a:off x="7188213" y="1696267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8ACB48-A064-4685-89F7-595B8D0C75CE}"/>
              </a:ext>
            </a:extLst>
          </p:cNvPr>
          <p:cNvSpPr/>
          <p:nvPr/>
        </p:nvSpPr>
        <p:spPr>
          <a:xfrm rot="1839527">
            <a:off x="7357892" y="1033938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C3120E-43BC-4C10-93D9-FBCD7EB12D33}"/>
              </a:ext>
            </a:extLst>
          </p:cNvPr>
          <p:cNvSpPr/>
          <p:nvPr/>
        </p:nvSpPr>
        <p:spPr>
          <a:xfrm>
            <a:off x="9263078" y="1696266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713E76-AF1D-4635-BC76-178EB07C6818}"/>
              </a:ext>
            </a:extLst>
          </p:cNvPr>
          <p:cNvSpPr/>
          <p:nvPr/>
        </p:nvSpPr>
        <p:spPr>
          <a:xfrm rot="19628406">
            <a:off x="9128032" y="1033939"/>
            <a:ext cx="539582" cy="1436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EC13-97E4-4D77-861A-7FCC260C7FD0}"/>
              </a:ext>
            </a:extLst>
          </p:cNvPr>
          <p:cNvSpPr/>
          <p:nvPr/>
        </p:nvSpPr>
        <p:spPr>
          <a:xfrm rot="16200000">
            <a:off x="8189981" y="485670"/>
            <a:ext cx="448138" cy="212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21" grpId="0"/>
      <p:bldP spid="55" grpId="0" animBg="1"/>
      <p:bldP spid="56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a5a33163-e39a-49b6-be64-5c86250179e0">
            <a:hlinkClick r:id="" action="ppaction://media"/>
            <a:extLst>
              <a:ext uri="{FF2B5EF4-FFF2-40B4-BE49-F238E27FC236}">
                <a16:creationId xmlns:a16="http://schemas.microsoft.com/office/drawing/2014/main" id="{F8247237-5841-485A-8F1D-C8EDA97CF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45346" y="177797"/>
            <a:ext cx="3657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-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56488"/>
              </p:ext>
            </p:extLst>
          </p:nvPr>
        </p:nvGraphicFramePr>
        <p:xfrm>
          <a:off x="2294122" y="78177"/>
          <a:ext cx="7071702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600" b="1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r>
                        <a:rPr lang="es-MX" sz="36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Grade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Activities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Lab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4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41088"/>
              </p:ext>
            </p:extLst>
          </p:nvPr>
        </p:nvGraphicFramePr>
        <p:xfrm>
          <a:off x="2330825" y="3512769"/>
          <a:ext cx="699829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20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28620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600" b="1" dirty="0">
                          <a:latin typeface="Tw Cen MT" panose="020B0602020104020603" pitchFamily="34" charset="0"/>
                        </a:rPr>
                        <a:t>Final grade</a:t>
                      </a:r>
                      <a:endParaRPr lang="en-US" sz="36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 grades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Project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9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6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</a:t>
                      </a:r>
                      <a:endParaRPr lang="en-US" sz="36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2CF3DA-8092-4FBC-AEC5-544918C7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09967"/>
              </p:ext>
            </p:extLst>
          </p:nvPr>
        </p:nvGraphicFramePr>
        <p:xfrm>
          <a:off x="2330825" y="6139743"/>
          <a:ext cx="375379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0692">
                  <a:extLst>
                    <a:ext uri="{9D8B030D-6E8A-4147-A177-3AD203B41FA5}">
                      <a16:colId xmlns:a16="http://schemas.microsoft.com/office/drawing/2014/main" val="3653796241"/>
                    </a:ext>
                  </a:extLst>
                </a:gridCol>
                <a:gridCol w="853104">
                  <a:extLst>
                    <a:ext uri="{9D8B030D-6E8A-4147-A177-3AD203B41FA5}">
                      <a16:colId xmlns:a16="http://schemas.microsoft.com/office/drawing/2014/main" val="3155144111"/>
                    </a:ext>
                  </a:extLst>
                </a:gridCol>
              </a:tblGrid>
              <a:tr h="418817">
                <a:tc>
                  <a:txBody>
                    <a:bodyPr/>
                    <a:lstStyle/>
                    <a:p>
                      <a:r>
                        <a:rPr lang="es-MX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IB extra </a:t>
                      </a:r>
                      <a:r>
                        <a:rPr lang="es-MX" sz="3600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credit</a:t>
                      </a:r>
                      <a:endParaRPr lang="en-US" sz="3600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2225865" y="3987865"/>
            <a:ext cx="1983281" cy="204672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Methods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54249" y="4442569"/>
            <a:ext cx="2321065" cy="1945948"/>
            <a:chOff x="7048735" y="649289"/>
            <a:chExt cx="1931523" cy="198126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36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51458" y="801752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Graphical User Interface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258662" y="54048"/>
            <a:ext cx="1633577" cy="1544682"/>
            <a:chOff x="1445416" y="710845"/>
            <a:chExt cx="1883307" cy="199645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6" y="916957"/>
              <a:ext cx="1883307" cy="1790339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Arrays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166366" y="871146"/>
            <a:ext cx="2300772" cy="1998990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Search</a:t>
              </a:r>
              <a:r>
                <a:rPr lang="es-MX" sz="2000" dirty="0">
                  <a:latin typeface="Tw Cen MT" panose="020B0602020104020603" pitchFamily="34" charset="0"/>
                </a:rPr>
                <a:t> and </a:t>
              </a:r>
              <a:r>
                <a:rPr lang="es-MX" sz="2000" dirty="0" err="1">
                  <a:latin typeface="Tw Cen MT" panose="020B0602020104020603" pitchFamily="34" charset="0"/>
                </a:rPr>
                <a:t>sorting</a:t>
              </a:r>
              <a:r>
                <a:rPr lang="es-MX" sz="2000" dirty="0">
                  <a:latin typeface="Tw Cen MT" panose="020B0602020104020603" pitchFamily="34" charset="0"/>
                </a:rPr>
                <a:t> </a:t>
              </a:r>
              <a:r>
                <a:rPr lang="es-MX" sz="2000" dirty="0" err="1">
                  <a:latin typeface="Tw Cen MT" panose="020B0602020104020603" pitchFamily="34" charset="0"/>
                </a:rPr>
                <a:t>algorithms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1424625" y="2261581"/>
            <a:ext cx="1674004" cy="1626645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Classes</a:t>
              </a:r>
              <a:r>
                <a:rPr lang="es-MX" sz="2000" dirty="0">
                  <a:latin typeface="Tw Cen MT" panose="020B0602020104020603" pitchFamily="34" charset="0"/>
                </a:rPr>
                <a:t> and </a:t>
              </a:r>
              <a:r>
                <a:rPr lang="es-MX" sz="2000" dirty="0" err="1">
                  <a:latin typeface="Tw Cen MT" panose="020B0602020104020603" pitchFamily="34" charset="0"/>
                </a:rPr>
                <a:t>Objects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4666373" y="4381842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Multidimensional </a:t>
              </a:r>
              <a:r>
                <a:rPr lang="es-MX" sz="2000" dirty="0" err="1">
                  <a:latin typeface="Tw Cen MT" panose="020B0602020104020603" pitchFamily="34" charset="0"/>
                </a:rPr>
                <a:t>arrays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075468" y="235084"/>
            <a:ext cx="1633577" cy="1385211"/>
            <a:chOff x="4317166" y="790264"/>
            <a:chExt cx="2494306" cy="24712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Access modifiers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D60F8F-6862-405A-883F-54DA90E3D45F}"/>
              </a:ext>
            </a:extLst>
          </p:cNvPr>
          <p:cNvGrpSpPr/>
          <p:nvPr/>
        </p:nvGrpSpPr>
        <p:grpSpPr>
          <a:xfrm>
            <a:off x="5920709" y="2519983"/>
            <a:ext cx="1856980" cy="1606157"/>
            <a:chOff x="4246653" y="790264"/>
            <a:chExt cx="2468880" cy="259557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B18E0A9-3D54-4719-91E7-776200335A96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703E8-3EC5-4F95-BE17-38357DA191AD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Files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F9597-FD5D-6B75-D7C6-C03373F4593B}"/>
              </a:ext>
            </a:extLst>
          </p:cNvPr>
          <p:cNvGrpSpPr/>
          <p:nvPr/>
        </p:nvGrpSpPr>
        <p:grpSpPr>
          <a:xfrm>
            <a:off x="7968087" y="889161"/>
            <a:ext cx="1633577" cy="1385211"/>
            <a:chOff x="4317166" y="790264"/>
            <a:chExt cx="2494306" cy="247127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EF4FE9-D0F8-96D9-6199-E9C7789F9D84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latin typeface="Tw Cen MT" panose="020B0602020104020603" pitchFamily="34" charset="0"/>
                </a:rPr>
                <a:t>2</a:t>
              </a:r>
              <a:endParaRPr lang="en-US" sz="2000" b="1" dirty="0">
                <a:latin typeface="Tw Cen MT" panose="020B06020201040206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ABEC405-B25D-9FAE-E1FA-AA545D150A82}"/>
                </a:ext>
              </a:extLst>
            </p:cNvPr>
            <p:cNvSpPr/>
            <p:nvPr/>
          </p:nvSpPr>
          <p:spPr>
            <a:xfrm>
              <a:off x="4342592" y="7926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Static attributes and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E80971-A08D-413F-8F3D-1387DB37E9B8}"/>
              </a:ext>
            </a:extLst>
          </p:cNvPr>
          <p:cNvSpPr txBox="1"/>
          <p:nvPr/>
        </p:nvSpPr>
        <p:spPr>
          <a:xfrm>
            <a:off x="1591402" y="181954"/>
            <a:ext cx="773427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solidFill>
                  <a:srgbClr val="5D7373"/>
                </a:solidFill>
                <a:latin typeface="Tw Cen MT" panose="020B0602020104020603" pitchFamily="34" charset="0"/>
              </a:rPr>
              <a:t>Java: An Introduction to Problem Solving and Programming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Pearson editorial</a:t>
            </a: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Walter </a:t>
            </a:r>
            <a:r>
              <a:rPr lang="en-US" sz="4100" dirty="0" err="1">
                <a:solidFill>
                  <a:srgbClr val="5D7373"/>
                </a:solidFill>
                <a:latin typeface="Tw Cen MT" panose="020B0602020104020603" pitchFamily="34" charset="0"/>
              </a:rPr>
              <a:t>Savitch</a:t>
            </a:r>
            <a:endParaRPr lang="en-US" sz="41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7</a:t>
            </a:r>
            <a:r>
              <a:rPr lang="en-US" sz="4100" baseline="30000" dirty="0">
                <a:solidFill>
                  <a:srgbClr val="5D7373"/>
                </a:solidFill>
                <a:latin typeface="Tw Cen MT" panose="020B0602020104020603" pitchFamily="34" charset="0"/>
              </a:rPr>
              <a:t>th</a:t>
            </a: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 Edition</a:t>
            </a:r>
          </a:p>
        </p:txBody>
      </p:sp>
      <p:pic>
        <p:nvPicPr>
          <p:cNvPr id="6" name="Picture 5" descr="A red sign on a fence&#10;&#10;Description automatically generated">
            <a:extLst>
              <a:ext uri="{FF2B5EF4-FFF2-40B4-BE49-F238E27FC236}">
                <a16:creationId xmlns:a16="http://schemas.microsoft.com/office/drawing/2014/main" id="{52BB2DC5-0FC1-432D-81DA-BD1C3CC97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87" y="2208696"/>
            <a:ext cx="3420462" cy="4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771</Words>
  <Application>Microsoft Office PowerPoint</Application>
  <PresentationFormat>Widescreen</PresentationFormat>
  <Paragraphs>195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Acosta</cp:lastModifiedBy>
  <cp:revision>166</cp:revision>
  <dcterms:created xsi:type="dcterms:W3CDTF">2017-01-05T13:17:27Z</dcterms:created>
  <dcterms:modified xsi:type="dcterms:W3CDTF">2024-01-04T23:28:38Z</dcterms:modified>
</cp:coreProperties>
</file>